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Lst>
  <p:sldSz cx="18288000" cy="10287000"/>
  <p:notesSz cx="6858000" cy="9144000"/>
  <p:embeddedFontLst>
    <p:embeddedFont>
      <p:font typeface="Mono45 Headline Bold" charset="1" panose="00000000000000000000"/>
      <p:regular r:id="rId13"/>
    </p:embeddedFont>
    <p:embeddedFont>
      <p:font typeface="TT Interphases" charset="1" panose="02000503020000020004"/>
      <p:regular r:id="rId14"/>
    </p:embeddedFont>
    <p:embeddedFont>
      <p:font typeface="HK Grotesk Bold" charset="1" panose="00000800000000000000"/>
      <p:regular r:id="rId15"/>
    </p:embeddedFont>
    <p:embeddedFont>
      <p:font typeface="Anton" charset="1" panose="00000500000000000000"/>
      <p:regular r:id="rId16"/>
    </p:embeddedFont>
    <p:embeddedFont>
      <p:font typeface="Libre Franklin" charset="1" panose="0000050000000000000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5.jpe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media/image11.png" Type="http://schemas.openxmlformats.org/officeDocument/2006/relationships/image"/><Relationship Id="rId6" Target="../media/image12.png" Type="http://schemas.openxmlformats.org/officeDocument/2006/relationships/image"/><Relationship Id="rId7" Target="../media/image13.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 Id="rId3" Target="../media/image15.png" Type="http://schemas.openxmlformats.org/officeDocument/2006/relationships/image"/><Relationship Id="rId4" Target="../media/image16.svg" Type="http://schemas.openxmlformats.org/officeDocument/2006/relationships/image"/><Relationship Id="rId5" Target="../media/image17.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jpeg" Type="http://schemas.openxmlformats.org/officeDocument/2006/relationships/image"/><Relationship Id="rId3" Target="../media/image19.png" Type="http://schemas.openxmlformats.org/officeDocument/2006/relationships/image"/><Relationship Id="rId4" Target="../media/image20.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171E19"/>
        </a:solidFill>
      </p:bgPr>
    </p:bg>
    <p:spTree>
      <p:nvGrpSpPr>
        <p:cNvPr id="1" name=""/>
        <p:cNvGrpSpPr/>
        <p:nvPr/>
      </p:nvGrpSpPr>
      <p:grpSpPr>
        <a:xfrm>
          <a:off x="0" y="0"/>
          <a:ext cx="0" cy="0"/>
          <a:chOff x="0" y="0"/>
          <a:chExt cx="0" cy="0"/>
        </a:xfrm>
      </p:grpSpPr>
      <p:sp>
        <p:nvSpPr>
          <p:cNvPr name="Freeform 2" id="2"/>
          <p:cNvSpPr/>
          <p:nvPr/>
        </p:nvSpPr>
        <p:spPr>
          <a:xfrm flipH="false" flipV="false" rot="0">
            <a:off x="6314287" y="2057400"/>
            <a:ext cx="8250226" cy="8229600"/>
          </a:xfrm>
          <a:custGeom>
            <a:avLst/>
            <a:gdLst/>
            <a:ahLst/>
            <a:cxnLst/>
            <a:rect r="r" b="b" t="t" l="l"/>
            <a:pathLst>
              <a:path h="8229600" w="8250226">
                <a:moveTo>
                  <a:pt x="0" y="0"/>
                </a:moveTo>
                <a:lnTo>
                  <a:pt x="8250226" y="0"/>
                </a:lnTo>
                <a:lnTo>
                  <a:pt x="8250226" y="8229600"/>
                </a:lnTo>
                <a:lnTo>
                  <a:pt x="0" y="8229600"/>
                </a:lnTo>
                <a:lnTo>
                  <a:pt x="0" y="0"/>
                </a:lnTo>
                <a:close/>
              </a:path>
            </a:pathLst>
          </a:custGeom>
          <a:blipFill>
            <a:blip r:embed="rId2"/>
            <a:stretch>
              <a:fillRect l="0" t="0" r="0" b="0"/>
            </a:stretch>
          </a:blipFill>
        </p:spPr>
      </p:sp>
      <p:sp>
        <p:nvSpPr>
          <p:cNvPr name="Freeform 3" id="3"/>
          <p:cNvSpPr/>
          <p:nvPr/>
        </p:nvSpPr>
        <p:spPr>
          <a:xfrm flipH="false" flipV="false" rot="0">
            <a:off x="13858187" y="1319459"/>
            <a:ext cx="2855768" cy="7648081"/>
          </a:xfrm>
          <a:custGeom>
            <a:avLst/>
            <a:gdLst/>
            <a:ahLst/>
            <a:cxnLst/>
            <a:rect r="r" b="b" t="t" l="l"/>
            <a:pathLst>
              <a:path h="7648081" w="2855768">
                <a:moveTo>
                  <a:pt x="0" y="0"/>
                </a:moveTo>
                <a:lnTo>
                  <a:pt x="2855769" y="0"/>
                </a:lnTo>
                <a:lnTo>
                  <a:pt x="2855769" y="7648082"/>
                </a:lnTo>
                <a:lnTo>
                  <a:pt x="0" y="7648082"/>
                </a:lnTo>
                <a:lnTo>
                  <a:pt x="0" y="0"/>
                </a:lnTo>
                <a:close/>
              </a:path>
            </a:pathLst>
          </a:custGeom>
          <a:blipFill>
            <a:blip r:embed="rId3"/>
            <a:stretch>
              <a:fillRect l="0" t="0" r="0" b="0"/>
            </a:stretch>
          </a:blipFill>
        </p:spPr>
      </p:sp>
      <p:grpSp>
        <p:nvGrpSpPr>
          <p:cNvPr name="Group 4" id="4"/>
          <p:cNvGrpSpPr/>
          <p:nvPr/>
        </p:nvGrpSpPr>
        <p:grpSpPr>
          <a:xfrm rot="0">
            <a:off x="1145907" y="745857"/>
            <a:ext cx="6620323" cy="9138186"/>
            <a:chOff x="0" y="0"/>
            <a:chExt cx="1025661" cy="1415744"/>
          </a:xfrm>
        </p:grpSpPr>
        <p:sp>
          <p:nvSpPr>
            <p:cNvPr name="Freeform 5" id="5"/>
            <p:cNvSpPr/>
            <p:nvPr/>
          </p:nvSpPr>
          <p:spPr>
            <a:xfrm flipH="false" flipV="false" rot="0">
              <a:off x="0" y="0"/>
              <a:ext cx="1025661" cy="1415744"/>
            </a:xfrm>
            <a:custGeom>
              <a:avLst/>
              <a:gdLst/>
              <a:ahLst/>
              <a:cxnLst/>
              <a:rect r="r" b="b" t="t" l="l"/>
              <a:pathLst>
                <a:path h="1415744" w="1025661">
                  <a:moveTo>
                    <a:pt x="0" y="0"/>
                  </a:moveTo>
                  <a:lnTo>
                    <a:pt x="1025661" y="0"/>
                  </a:lnTo>
                  <a:lnTo>
                    <a:pt x="1025661" y="1415744"/>
                  </a:lnTo>
                  <a:lnTo>
                    <a:pt x="0" y="1415744"/>
                  </a:lnTo>
                  <a:close/>
                </a:path>
              </a:pathLst>
            </a:custGeom>
            <a:blipFill>
              <a:blip r:embed="rId4"/>
              <a:stretch>
                <a:fillRect l="0" t="-4434" r="0" b="-4434"/>
              </a:stretch>
            </a:blipFill>
          </p:spPr>
        </p:sp>
      </p:grpSp>
      <p:sp>
        <p:nvSpPr>
          <p:cNvPr name="TextBox 6" id="6"/>
          <p:cNvSpPr txBox="true"/>
          <p:nvPr/>
        </p:nvSpPr>
        <p:spPr>
          <a:xfrm rot="0">
            <a:off x="8946326" y="1449341"/>
            <a:ext cx="8759369" cy="2419513"/>
          </a:xfrm>
          <a:prstGeom prst="rect">
            <a:avLst/>
          </a:prstGeom>
        </p:spPr>
        <p:txBody>
          <a:bodyPr anchor="t" rtlCol="false" tIns="0" lIns="0" bIns="0" rIns="0">
            <a:spAutoFit/>
          </a:bodyPr>
          <a:lstStyle/>
          <a:p>
            <a:pPr algn="l" marL="0" indent="0" lvl="0">
              <a:lnSpc>
                <a:spcPts val="17553"/>
              </a:lnSpc>
            </a:pPr>
            <a:r>
              <a:rPr lang="en-US" b="true" sz="19504" spc="-390">
                <a:solidFill>
                  <a:srgbClr val="FFFFFF"/>
                </a:solidFill>
                <a:latin typeface="Mono45 Headline Bold"/>
                <a:ea typeface="Mono45 Headline Bold"/>
                <a:cs typeface="Mono45 Headline Bold"/>
                <a:sym typeface="Mono45 Headline Bold"/>
              </a:rPr>
              <a:t>AFYN</a:t>
            </a:r>
          </a:p>
        </p:txBody>
      </p:sp>
      <p:sp>
        <p:nvSpPr>
          <p:cNvPr name="TextBox 7" id="7"/>
          <p:cNvSpPr txBox="true"/>
          <p:nvPr/>
        </p:nvSpPr>
        <p:spPr>
          <a:xfrm rot="0">
            <a:off x="9055528" y="9445893"/>
            <a:ext cx="4270483" cy="266700"/>
          </a:xfrm>
          <a:prstGeom prst="rect">
            <a:avLst/>
          </a:prstGeom>
        </p:spPr>
        <p:txBody>
          <a:bodyPr anchor="t" rtlCol="false" tIns="0" lIns="0" bIns="0" rIns="0">
            <a:spAutoFit/>
          </a:bodyPr>
          <a:lstStyle/>
          <a:p>
            <a:pPr algn="l" marL="0" indent="0" lvl="0">
              <a:lnSpc>
                <a:spcPts val="2160"/>
              </a:lnSpc>
              <a:spcBef>
                <a:spcPct val="0"/>
              </a:spcBef>
            </a:pPr>
            <a:r>
              <a:rPr lang="en-US" sz="1800">
                <a:solidFill>
                  <a:srgbClr val="FFFFFF"/>
                </a:solidFill>
                <a:latin typeface="TT Interphases"/>
                <a:ea typeface="TT Interphases"/>
                <a:cs typeface="TT Interphases"/>
                <a:sym typeface="TT Interphases"/>
              </a:rPr>
              <a:t>AFYN.ORG</a:t>
            </a:r>
          </a:p>
        </p:txBody>
      </p:sp>
      <p:sp>
        <p:nvSpPr>
          <p:cNvPr name="TextBox 8" id="8"/>
          <p:cNvSpPr txBox="true"/>
          <p:nvPr/>
        </p:nvSpPr>
        <p:spPr>
          <a:xfrm rot="0">
            <a:off x="9708959" y="2940719"/>
            <a:ext cx="4653500" cy="1286528"/>
          </a:xfrm>
          <a:prstGeom prst="rect">
            <a:avLst/>
          </a:prstGeom>
        </p:spPr>
        <p:txBody>
          <a:bodyPr anchor="t" rtlCol="false" tIns="0" lIns="0" bIns="0" rIns="0">
            <a:spAutoFit/>
          </a:bodyPr>
          <a:lstStyle/>
          <a:p>
            <a:pPr algn="l">
              <a:lnSpc>
                <a:spcPts val="4900"/>
              </a:lnSpc>
            </a:pPr>
          </a:p>
          <a:p>
            <a:pPr algn="l" marL="0" indent="0" lvl="0">
              <a:lnSpc>
                <a:spcPts val="4900"/>
              </a:lnSpc>
            </a:pPr>
            <a:r>
              <a:rPr lang="en-US" b="true" sz="4900">
                <a:solidFill>
                  <a:srgbClr val="FFFFFF"/>
                </a:solidFill>
                <a:latin typeface="Mono45 Headline Bold"/>
                <a:ea typeface="Mono45 Headline Bold"/>
                <a:cs typeface="Mono45 Headline Bold"/>
                <a:sym typeface="Mono45 Headline Bold"/>
              </a:rPr>
              <a:t>2026-2027</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BA80"/>
        </a:solidFill>
      </p:bgPr>
    </p:bg>
    <p:spTree>
      <p:nvGrpSpPr>
        <p:cNvPr id="1" name=""/>
        <p:cNvGrpSpPr/>
        <p:nvPr/>
      </p:nvGrpSpPr>
      <p:grpSpPr>
        <a:xfrm>
          <a:off x="0" y="0"/>
          <a:ext cx="0" cy="0"/>
          <a:chOff x="0" y="0"/>
          <a:chExt cx="0" cy="0"/>
        </a:xfrm>
      </p:grpSpPr>
      <p:grpSp>
        <p:nvGrpSpPr>
          <p:cNvPr name="Group 2" id="2"/>
          <p:cNvGrpSpPr/>
          <p:nvPr/>
        </p:nvGrpSpPr>
        <p:grpSpPr>
          <a:xfrm rot="0">
            <a:off x="0" y="0"/>
            <a:ext cx="11101729" cy="2604586"/>
            <a:chOff x="0" y="0"/>
            <a:chExt cx="2923912" cy="685982"/>
          </a:xfrm>
        </p:grpSpPr>
        <p:sp>
          <p:nvSpPr>
            <p:cNvPr name="Freeform 3" id="3"/>
            <p:cNvSpPr/>
            <p:nvPr/>
          </p:nvSpPr>
          <p:spPr>
            <a:xfrm flipH="false" flipV="false" rot="0">
              <a:off x="0" y="0"/>
              <a:ext cx="2923912" cy="685982"/>
            </a:xfrm>
            <a:custGeom>
              <a:avLst/>
              <a:gdLst/>
              <a:ahLst/>
              <a:cxnLst/>
              <a:rect r="r" b="b" t="t" l="l"/>
              <a:pathLst>
                <a:path h="685982" w="2923912">
                  <a:moveTo>
                    <a:pt x="2720712" y="0"/>
                  </a:moveTo>
                  <a:lnTo>
                    <a:pt x="0" y="0"/>
                  </a:lnTo>
                  <a:lnTo>
                    <a:pt x="0" y="685982"/>
                  </a:lnTo>
                  <a:lnTo>
                    <a:pt x="2720712" y="685982"/>
                  </a:lnTo>
                  <a:lnTo>
                    <a:pt x="2923912" y="342991"/>
                  </a:lnTo>
                  <a:lnTo>
                    <a:pt x="2720712" y="0"/>
                  </a:lnTo>
                  <a:close/>
                </a:path>
              </a:pathLst>
            </a:custGeom>
            <a:solidFill>
              <a:srgbClr val="CAFFF0"/>
            </a:solidFill>
          </p:spPr>
        </p:sp>
        <p:sp>
          <p:nvSpPr>
            <p:cNvPr name="TextBox 4" id="4"/>
            <p:cNvSpPr txBox="true"/>
            <p:nvPr/>
          </p:nvSpPr>
          <p:spPr>
            <a:xfrm>
              <a:off x="0" y="-38100"/>
              <a:ext cx="2809612" cy="724082"/>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386687" y="761746"/>
            <a:ext cx="13422942" cy="1990696"/>
          </a:xfrm>
          <a:prstGeom prst="rect">
            <a:avLst/>
          </a:prstGeom>
        </p:spPr>
        <p:txBody>
          <a:bodyPr anchor="t" rtlCol="false" tIns="0" lIns="0" bIns="0" rIns="0">
            <a:spAutoFit/>
          </a:bodyPr>
          <a:lstStyle/>
          <a:p>
            <a:pPr algn="l" marL="0" indent="0" lvl="1">
              <a:lnSpc>
                <a:spcPts val="14998"/>
              </a:lnSpc>
              <a:spcBef>
                <a:spcPct val="0"/>
              </a:spcBef>
            </a:pPr>
            <a:r>
              <a:rPr lang="en-US" b="true" sz="14998" spc="-449">
                <a:solidFill>
                  <a:srgbClr val="171E19"/>
                </a:solidFill>
                <a:latin typeface="Mono45 Headline Bold"/>
                <a:ea typeface="Mono45 Headline Bold"/>
                <a:cs typeface="Mono45 Headline Bold"/>
                <a:sym typeface="Mono45 Headline Bold"/>
              </a:rPr>
              <a:t>WHAT IS AFYN?</a:t>
            </a:r>
          </a:p>
        </p:txBody>
      </p:sp>
      <p:grpSp>
        <p:nvGrpSpPr>
          <p:cNvPr name="Group 6" id="6"/>
          <p:cNvGrpSpPr>
            <a:grpSpLocks noChangeAspect="true"/>
          </p:cNvGrpSpPr>
          <p:nvPr/>
        </p:nvGrpSpPr>
        <p:grpSpPr>
          <a:xfrm rot="-532835">
            <a:off x="580188" y="3415529"/>
            <a:ext cx="5422229" cy="6299058"/>
            <a:chOff x="0" y="0"/>
            <a:chExt cx="5466080" cy="6350000"/>
          </a:xfrm>
        </p:grpSpPr>
        <p:sp>
          <p:nvSpPr>
            <p:cNvPr name="Freeform 7" id="7"/>
            <p:cNvSpPr/>
            <p:nvPr/>
          </p:nvSpPr>
          <p:spPr>
            <a:xfrm flipH="false" flipV="false" rot="0">
              <a:off x="0" y="0"/>
              <a:ext cx="5438261" cy="6348730"/>
            </a:xfrm>
            <a:custGeom>
              <a:avLst/>
              <a:gdLst/>
              <a:ahLst/>
              <a:cxnLst/>
              <a:rect r="r" b="b" t="t" l="l"/>
              <a:pathLst>
                <a:path h="6348730" w="5438261">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8" id="8"/>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2"/>
              <a:stretch>
                <a:fillRect l="-115796" t="-6277" r="-117459" b="-29004"/>
              </a:stretch>
            </a:blipFill>
          </p:spPr>
        </p:sp>
        <p:sp>
          <p:nvSpPr>
            <p:cNvPr name="Freeform 9" id="9"/>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10" id="10"/>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grpSp>
        <p:nvGrpSpPr>
          <p:cNvPr name="Group 11" id="11"/>
          <p:cNvGrpSpPr/>
          <p:nvPr/>
        </p:nvGrpSpPr>
        <p:grpSpPr>
          <a:xfrm rot="-514460">
            <a:off x="701763" y="3655934"/>
            <a:ext cx="4992005" cy="4767057"/>
            <a:chOff x="0" y="0"/>
            <a:chExt cx="1069022" cy="1020850"/>
          </a:xfrm>
        </p:grpSpPr>
        <p:sp>
          <p:nvSpPr>
            <p:cNvPr name="Freeform 12" id="12"/>
            <p:cNvSpPr/>
            <p:nvPr/>
          </p:nvSpPr>
          <p:spPr>
            <a:xfrm flipH="false" flipV="false" rot="0">
              <a:off x="0" y="0"/>
              <a:ext cx="1069022" cy="1020850"/>
            </a:xfrm>
            <a:custGeom>
              <a:avLst/>
              <a:gdLst/>
              <a:ahLst/>
              <a:cxnLst/>
              <a:rect r="r" b="b" t="t" l="l"/>
              <a:pathLst>
                <a:path h="1020850" w="1069022">
                  <a:moveTo>
                    <a:pt x="0" y="0"/>
                  </a:moveTo>
                  <a:lnTo>
                    <a:pt x="1069022" y="0"/>
                  </a:lnTo>
                  <a:lnTo>
                    <a:pt x="1069022" y="1020850"/>
                  </a:lnTo>
                  <a:lnTo>
                    <a:pt x="0" y="1020850"/>
                  </a:lnTo>
                  <a:close/>
                </a:path>
              </a:pathLst>
            </a:custGeom>
            <a:blipFill>
              <a:blip r:embed="rId3"/>
              <a:stretch>
                <a:fillRect l="0" t="-27621" r="0" b="-27621"/>
              </a:stretch>
            </a:blipFill>
          </p:spPr>
        </p:sp>
      </p:grpSp>
      <p:grpSp>
        <p:nvGrpSpPr>
          <p:cNvPr name="Group 13" id="13"/>
          <p:cNvGrpSpPr/>
          <p:nvPr/>
        </p:nvGrpSpPr>
        <p:grpSpPr>
          <a:xfrm rot="0">
            <a:off x="8968453" y="2752442"/>
            <a:ext cx="7716240" cy="7716240"/>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solidFill>
              <a:srgbClr val="CAFFF0"/>
            </a:solidFill>
          </p:spPr>
        </p:sp>
        <p:sp>
          <p:nvSpPr>
            <p:cNvPr name="TextBox 15" id="15"/>
            <p:cNvSpPr txBox="true"/>
            <p:nvPr/>
          </p:nvSpPr>
          <p:spPr>
            <a:xfrm>
              <a:off x="88900" y="50800"/>
              <a:ext cx="635000" cy="673100"/>
            </a:xfrm>
            <a:prstGeom prst="rect">
              <a:avLst/>
            </a:prstGeom>
          </p:spPr>
          <p:txBody>
            <a:bodyPr anchor="ctr" rtlCol="false" tIns="50800" lIns="50800" bIns="50800" rIns="50800"/>
            <a:lstStyle/>
            <a:p>
              <a:pPr algn="ctr">
                <a:lnSpc>
                  <a:spcPts val="2659"/>
                </a:lnSpc>
              </a:pPr>
            </a:p>
          </p:txBody>
        </p:sp>
      </p:grpSp>
      <p:sp>
        <p:nvSpPr>
          <p:cNvPr name="Freeform 16" id="16"/>
          <p:cNvSpPr/>
          <p:nvPr/>
        </p:nvSpPr>
        <p:spPr>
          <a:xfrm flipH="false" flipV="false" rot="1683533">
            <a:off x="12900007" y="815903"/>
            <a:ext cx="4953161" cy="2715983"/>
          </a:xfrm>
          <a:custGeom>
            <a:avLst/>
            <a:gdLst/>
            <a:ahLst/>
            <a:cxnLst/>
            <a:rect r="r" b="b" t="t" l="l"/>
            <a:pathLst>
              <a:path h="2715983" w="4953161">
                <a:moveTo>
                  <a:pt x="0" y="0"/>
                </a:moveTo>
                <a:lnTo>
                  <a:pt x="4953161" y="0"/>
                </a:lnTo>
                <a:lnTo>
                  <a:pt x="4953161" y="2715983"/>
                </a:lnTo>
                <a:lnTo>
                  <a:pt x="0" y="271598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7" id="17"/>
          <p:cNvSpPr txBox="true"/>
          <p:nvPr/>
        </p:nvSpPr>
        <p:spPr>
          <a:xfrm rot="0">
            <a:off x="10276558" y="4076489"/>
            <a:ext cx="5100030" cy="5490651"/>
          </a:xfrm>
          <a:prstGeom prst="rect">
            <a:avLst/>
          </a:prstGeom>
        </p:spPr>
        <p:txBody>
          <a:bodyPr anchor="t" rtlCol="false" tIns="0" lIns="0" bIns="0" rIns="0">
            <a:spAutoFit/>
          </a:bodyPr>
          <a:lstStyle/>
          <a:p>
            <a:pPr algn="ctr" marL="0" indent="0" lvl="0">
              <a:lnSpc>
                <a:spcPts val="4366"/>
              </a:lnSpc>
            </a:pPr>
            <a:r>
              <a:rPr lang="en-US" b="true" sz="2728">
                <a:solidFill>
                  <a:srgbClr val="171E19"/>
                </a:solidFill>
                <a:latin typeface="HK Grotesk Bold"/>
                <a:ea typeface="HK Grotesk Bold"/>
                <a:cs typeface="HK Grotesk Bold"/>
                <a:sym typeface="HK Grotesk Bold"/>
              </a:rPr>
              <a:t>I</a:t>
            </a:r>
            <a:r>
              <a:rPr lang="en-US" b="true" sz="2728">
                <a:solidFill>
                  <a:srgbClr val="171E19"/>
                </a:solidFill>
                <a:latin typeface="HK Grotesk Bold"/>
                <a:ea typeface="HK Grotesk Bold"/>
                <a:cs typeface="HK Grotesk Bold"/>
                <a:sym typeface="HK Grotesk Bold"/>
              </a:rPr>
              <a:t>nspired by Anne Frank’s diary and life story, our work connects young people, providing us all with the tools to take action and realize our own projects to create meaningful change in our communities. The Anne Frank Youth Network is an initiative developed by the Anne Frank House.</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A0041"/>
        </a:solidFill>
      </p:bgPr>
    </p:bg>
    <p:spTree>
      <p:nvGrpSpPr>
        <p:cNvPr id="1" name=""/>
        <p:cNvGrpSpPr/>
        <p:nvPr/>
      </p:nvGrpSpPr>
      <p:grpSpPr>
        <a:xfrm>
          <a:off x="0" y="0"/>
          <a:ext cx="0" cy="0"/>
          <a:chOff x="0" y="0"/>
          <a:chExt cx="0" cy="0"/>
        </a:xfrm>
      </p:grpSpPr>
      <p:grpSp>
        <p:nvGrpSpPr>
          <p:cNvPr name="Group 2" id="2"/>
          <p:cNvGrpSpPr/>
          <p:nvPr/>
        </p:nvGrpSpPr>
        <p:grpSpPr>
          <a:xfrm rot="0">
            <a:off x="234080" y="2202378"/>
            <a:ext cx="9711185" cy="6840610"/>
            <a:chOff x="0" y="0"/>
            <a:chExt cx="793293" cy="558800"/>
          </a:xfrm>
        </p:grpSpPr>
        <p:sp>
          <p:nvSpPr>
            <p:cNvPr name="Freeform 3" id="3"/>
            <p:cNvSpPr/>
            <p:nvPr/>
          </p:nvSpPr>
          <p:spPr>
            <a:xfrm flipH="false" flipV="false" rot="0">
              <a:off x="0" y="0"/>
              <a:ext cx="793293" cy="558800"/>
            </a:xfrm>
            <a:custGeom>
              <a:avLst/>
              <a:gdLst/>
              <a:ahLst/>
              <a:cxnLst/>
              <a:rect r="r" b="b" t="t" l="l"/>
              <a:pathLst>
                <a:path h="558800" w="793293">
                  <a:moveTo>
                    <a:pt x="46908" y="234291"/>
                  </a:moveTo>
                  <a:cubicBezTo>
                    <a:pt x="69987" y="253840"/>
                    <a:pt x="70034" y="305706"/>
                    <a:pt x="47085" y="325331"/>
                  </a:cubicBezTo>
                  <a:cubicBezTo>
                    <a:pt x="18232" y="350003"/>
                    <a:pt x="950" y="381568"/>
                    <a:pt x="950" y="415884"/>
                  </a:cubicBezTo>
                  <a:cubicBezTo>
                    <a:pt x="950" y="495135"/>
                    <a:pt x="92085" y="558800"/>
                    <a:pt x="203364" y="558800"/>
                  </a:cubicBezTo>
                  <a:cubicBezTo>
                    <a:pt x="252334" y="558800"/>
                    <a:pt x="297155" y="546669"/>
                    <a:pt x="332161" y="526404"/>
                  </a:cubicBezTo>
                  <a:cubicBezTo>
                    <a:pt x="360087" y="510238"/>
                    <a:pt x="434164" y="510235"/>
                    <a:pt x="462090" y="526401"/>
                  </a:cubicBezTo>
                  <a:cubicBezTo>
                    <a:pt x="497096" y="546668"/>
                    <a:pt x="541919" y="558800"/>
                    <a:pt x="590899" y="558800"/>
                  </a:cubicBezTo>
                  <a:cubicBezTo>
                    <a:pt x="702178" y="558800"/>
                    <a:pt x="793293" y="495135"/>
                    <a:pt x="793293" y="415884"/>
                  </a:cubicBezTo>
                  <a:cubicBezTo>
                    <a:pt x="793293" y="381312"/>
                    <a:pt x="775473" y="349534"/>
                    <a:pt x="746134" y="324782"/>
                  </a:cubicBezTo>
                  <a:cubicBezTo>
                    <a:pt x="723081" y="305335"/>
                    <a:pt x="723081" y="254131"/>
                    <a:pt x="746100" y="234663"/>
                  </a:cubicBezTo>
                  <a:cubicBezTo>
                    <a:pt x="775460" y="209831"/>
                    <a:pt x="793293" y="177872"/>
                    <a:pt x="793293" y="142916"/>
                  </a:cubicBezTo>
                  <a:cubicBezTo>
                    <a:pt x="793293" y="64349"/>
                    <a:pt x="702178" y="0"/>
                    <a:pt x="590899" y="0"/>
                  </a:cubicBezTo>
                  <a:cubicBezTo>
                    <a:pt x="542340" y="0"/>
                    <a:pt x="498042" y="11865"/>
                    <a:pt x="463220" y="31724"/>
                  </a:cubicBezTo>
                  <a:cubicBezTo>
                    <a:pt x="434873" y="47891"/>
                    <a:pt x="357966" y="47709"/>
                    <a:pt x="329619" y="31544"/>
                  </a:cubicBezTo>
                  <a:cubicBezTo>
                    <a:pt x="294983" y="11793"/>
                    <a:pt x="250807" y="0"/>
                    <a:pt x="202394" y="0"/>
                  </a:cubicBezTo>
                  <a:cubicBezTo>
                    <a:pt x="91114" y="0"/>
                    <a:pt x="0" y="64349"/>
                    <a:pt x="0" y="142916"/>
                  </a:cubicBezTo>
                  <a:cubicBezTo>
                    <a:pt x="0" y="177697"/>
                    <a:pt x="17656" y="209512"/>
                    <a:pt x="46908" y="234291"/>
                  </a:cubicBezTo>
                  <a:close/>
                </a:path>
              </a:pathLst>
            </a:custGeom>
            <a:solidFill>
              <a:srgbClr val="EBFFB5"/>
            </a:solidFill>
          </p:spPr>
        </p:sp>
        <p:sp>
          <p:nvSpPr>
            <p:cNvPr name="TextBox 4" id="4"/>
            <p:cNvSpPr txBox="true"/>
            <p:nvPr/>
          </p:nvSpPr>
          <p:spPr>
            <a:xfrm>
              <a:off x="63103" y="6350"/>
              <a:ext cx="667088" cy="508000"/>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1107110" y="2745518"/>
            <a:ext cx="7965124" cy="5630505"/>
          </a:xfrm>
          <a:prstGeom prst="rect">
            <a:avLst/>
          </a:prstGeom>
        </p:spPr>
        <p:txBody>
          <a:bodyPr anchor="t" rtlCol="false" tIns="0" lIns="0" bIns="0" rIns="0">
            <a:spAutoFit/>
          </a:bodyPr>
          <a:lstStyle/>
          <a:p>
            <a:pPr algn="l" marL="0" indent="0" lvl="0">
              <a:lnSpc>
                <a:spcPts val="5015"/>
              </a:lnSpc>
            </a:pPr>
            <a:r>
              <a:rPr lang="en-US" b="true" sz="3134">
                <a:solidFill>
                  <a:srgbClr val="171E19"/>
                </a:solidFill>
                <a:latin typeface="HK Grotesk Bold"/>
                <a:ea typeface="HK Grotesk Bold"/>
                <a:cs typeface="HK Grotesk Bold"/>
                <a:sym typeface="HK Grotesk Bold"/>
              </a:rPr>
              <a:t>AFYN is currently has members in over 15 states across the U.S! We have hosted 3 conferences in South Carolina and are planning to host more in the future across the country! Sign up for our newsletter using the QR code to learn more about upcoming AFYN trainings in your state this school year! You can also follow us on Instagram for updates @us.annefrankyouthnetwork</a:t>
            </a:r>
          </a:p>
        </p:txBody>
      </p:sp>
      <p:pic>
        <p:nvPicPr>
          <p:cNvPr name="Picture 6" id="6"/>
          <p:cNvPicPr>
            <a:picLocks noChangeAspect="true"/>
          </p:cNvPicPr>
          <p:nvPr/>
        </p:nvPicPr>
        <p:blipFill>
          <a:blip r:embed="rId2"/>
          <a:stretch>
            <a:fillRect/>
          </a:stretch>
        </p:blipFill>
        <p:spPr>
          <a:xfrm rot="0">
            <a:off x="12624039" y="1811574"/>
            <a:ext cx="5653076" cy="5653076"/>
          </a:xfrm>
          <a:prstGeom prst="rect">
            <a:avLst/>
          </a:prstGeom>
        </p:spPr>
      </p:pic>
      <p:sp>
        <p:nvSpPr>
          <p:cNvPr name="Freeform 7" id="7"/>
          <p:cNvSpPr/>
          <p:nvPr/>
        </p:nvSpPr>
        <p:spPr>
          <a:xfrm flipH="false" flipV="false" rot="-2265512">
            <a:off x="15214999" y="8248854"/>
            <a:ext cx="4628262" cy="2289061"/>
          </a:xfrm>
          <a:custGeom>
            <a:avLst/>
            <a:gdLst/>
            <a:ahLst/>
            <a:cxnLst/>
            <a:rect r="r" b="b" t="t" l="l"/>
            <a:pathLst>
              <a:path h="2289061" w="4628262">
                <a:moveTo>
                  <a:pt x="0" y="0"/>
                </a:moveTo>
                <a:lnTo>
                  <a:pt x="4628262" y="0"/>
                </a:lnTo>
                <a:lnTo>
                  <a:pt x="4628262" y="2289061"/>
                </a:lnTo>
                <a:lnTo>
                  <a:pt x="0" y="22890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768771">
            <a:off x="10149327" y="3946875"/>
            <a:ext cx="2637574" cy="3075888"/>
          </a:xfrm>
          <a:custGeom>
            <a:avLst/>
            <a:gdLst/>
            <a:ahLst/>
            <a:cxnLst/>
            <a:rect r="r" b="b" t="t" l="l"/>
            <a:pathLst>
              <a:path h="3075888" w="2637574">
                <a:moveTo>
                  <a:pt x="0" y="0"/>
                </a:moveTo>
                <a:lnTo>
                  <a:pt x="2637574" y="0"/>
                </a:lnTo>
                <a:lnTo>
                  <a:pt x="2637574" y="3075889"/>
                </a:lnTo>
                <a:lnTo>
                  <a:pt x="0" y="3075889"/>
                </a:lnTo>
                <a:lnTo>
                  <a:pt x="0" y="0"/>
                </a:lnTo>
                <a:close/>
              </a:path>
            </a:pathLst>
          </a:custGeom>
          <a:blipFill>
            <a:blip r:embed="rId5"/>
            <a:stretch>
              <a:fillRect l="0" t="0" r="0" b="0"/>
            </a:stretch>
          </a:blipFill>
        </p:spPr>
      </p:sp>
      <p:sp>
        <p:nvSpPr>
          <p:cNvPr name="Freeform 9" id="9"/>
          <p:cNvSpPr/>
          <p:nvPr/>
        </p:nvSpPr>
        <p:spPr>
          <a:xfrm flipH="false" flipV="false" rot="0">
            <a:off x="590504" y="225264"/>
            <a:ext cx="1720501" cy="2057400"/>
          </a:xfrm>
          <a:custGeom>
            <a:avLst/>
            <a:gdLst/>
            <a:ahLst/>
            <a:cxnLst/>
            <a:rect r="r" b="b" t="t" l="l"/>
            <a:pathLst>
              <a:path h="2057400" w="1720501">
                <a:moveTo>
                  <a:pt x="0" y="0"/>
                </a:moveTo>
                <a:lnTo>
                  <a:pt x="1720501" y="0"/>
                </a:lnTo>
                <a:lnTo>
                  <a:pt x="1720501" y="2057400"/>
                </a:lnTo>
                <a:lnTo>
                  <a:pt x="0" y="2057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0" id="10"/>
          <p:cNvSpPr txBox="true"/>
          <p:nvPr/>
        </p:nvSpPr>
        <p:spPr>
          <a:xfrm rot="0">
            <a:off x="2985556" y="444339"/>
            <a:ext cx="11832089" cy="1625778"/>
          </a:xfrm>
          <a:prstGeom prst="rect">
            <a:avLst/>
          </a:prstGeom>
        </p:spPr>
        <p:txBody>
          <a:bodyPr anchor="t" rtlCol="false" tIns="0" lIns="0" bIns="0" rIns="0">
            <a:spAutoFit/>
          </a:bodyPr>
          <a:lstStyle/>
          <a:p>
            <a:pPr algn="ctr" marL="0" indent="0" lvl="1">
              <a:lnSpc>
                <a:spcPts val="12150"/>
              </a:lnSpc>
              <a:spcBef>
                <a:spcPct val="0"/>
              </a:spcBef>
            </a:pPr>
            <a:r>
              <a:rPr lang="en-US" b="true" sz="12150" spc="-364">
                <a:solidFill>
                  <a:srgbClr val="F6F3EE"/>
                </a:solidFill>
                <a:latin typeface="Mono45 Headline Bold"/>
                <a:ea typeface="Mono45 Headline Bold"/>
                <a:cs typeface="Mono45 Headline Bold"/>
                <a:sym typeface="Mono45 Headline Bold"/>
              </a:rPr>
              <a:t>AFYN IN THE US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8572500" cy="10287000"/>
            <a:chOff x="0" y="0"/>
            <a:chExt cx="1328105" cy="1593725"/>
          </a:xfrm>
        </p:grpSpPr>
        <p:sp>
          <p:nvSpPr>
            <p:cNvPr name="Freeform 3" id="3"/>
            <p:cNvSpPr/>
            <p:nvPr/>
          </p:nvSpPr>
          <p:spPr>
            <a:xfrm flipH="false" flipV="false" rot="0">
              <a:off x="0" y="0"/>
              <a:ext cx="1328105" cy="1593725"/>
            </a:xfrm>
            <a:custGeom>
              <a:avLst/>
              <a:gdLst/>
              <a:ahLst/>
              <a:cxnLst/>
              <a:rect r="r" b="b" t="t" l="l"/>
              <a:pathLst>
                <a:path h="1593725" w="1328105">
                  <a:moveTo>
                    <a:pt x="0" y="0"/>
                  </a:moveTo>
                  <a:lnTo>
                    <a:pt x="1328105" y="0"/>
                  </a:lnTo>
                  <a:lnTo>
                    <a:pt x="1328105" y="1593725"/>
                  </a:lnTo>
                  <a:lnTo>
                    <a:pt x="0" y="1593725"/>
                  </a:lnTo>
                  <a:close/>
                </a:path>
              </a:pathLst>
            </a:custGeom>
            <a:blipFill>
              <a:blip r:embed="rId2"/>
              <a:stretch>
                <a:fillRect l="-30097" t="0" r="-30097" b="0"/>
              </a:stretch>
            </a:blipFill>
          </p:spPr>
        </p:sp>
      </p:grpSp>
      <p:sp>
        <p:nvSpPr>
          <p:cNvPr name="Freeform 4" id="4"/>
          <p:cNvSpPr/>
          <p:nvPr/>
        </p:nvSpPr>
        <p:spPr>
          <a:xfrm flipH="false" flipV="false" rot="-10800000">
            <a:off x="-230110" y="-541659"/>
            <a:ext cx="6764647" cy="3906583"/>
          </a:xfrm>
          <a:custGeom>
            <a:avLst/>
            <a:gdLst/>
            <a:ahLst/>
            <a:cxnLst/>
            <a:rect r="r" b="b" t="t" l="l"/>
            <a:pathLst>
              <a:path h="3906583" w="6764647">
                <a:moveTo>
                  <a:pt x="0" y="0"/>
                </a:moveTo>
                <a:lnTo>
                  <a:pt x="6764647" y="0"/>
                </a:lnTo>
                <a:lnTo>
                  <a:pt x="6764647" y="3906584"/>
                </a:lnTo>
                <a:lnTo>
                  <a:pt x="0" y="390658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9702523" y="9221340"/>
            <a:ext cx="7703564" cy="1065660"/>
          </a:xfrm>
          <a:custGeom>
            <a:avLst/>
            <a:gdLst/>
            <a:ahLst/>
            <a:cxnLst/>
            <a:rect r="r" b="b" t="t" l="l"/>
            <a:pathLst>
              <a:path h="1065660" w="7703564">
                <a:moveTo>
                  <a:pt x="0" y="0"/>
                </a:moveTo>
                <a:lnTo>
                  <a:pt x="7703563" y="0"/>
                </a:lnTo>
                <a:lnTo>
                  <a:pt x="7703563" y="1065660"/>
                </a:lnTo>
                <a:lnTo>
                  <a:pt x="0" y="1065660"/>
                </a:lnTo>
                <a:lnTo>
                  <a:pt x="0" y="0"/>
                </a:lnTo>
                <a:close/>
              </a:path>
            </a:pathLst>
          </a:custGeom>
          <a:blipFill>
            <a:blip r:embed="rId5"/>
            <a:stretch>
              <a:fillRect l="0" t="0" r="0" b="0"/>
            </a:stretch>
          </a:blipFill>
        </p:spPr>
      </p:sp>
      <p:sp>
        <p:nvSpPr>
          <p:cNvPr name="TextBox 6" id="6"/>
          <p:cNvSpPr txBox="true"/>
          <p:nvPr/>
        </p:nvSpPr>
        <p:spPr>
          <a:xfrm rot="0">
            <a:off x="9144000" y="3630362"/>
            <a:ext cx="7704797" cy="5265949"/>
          </a:xfrm>
          <a:prstGeom prst="rect">
            <a:avLst/>
          </a:prstGeom>
        </p:spPr>
        <p:txBody>
          <a:bodyPr anchor="t" rtlCol="false" tIns="0" lIns="0" bIns="0" rIns="0">
            <a:spAutoFit/>
          </a:bodyPr>
          <a:lstStyle/>
          <a:p>
            <a:pPr algn="l" marL="0" indent="0" lvl="0">
              <a:lnSpc>
                <a:spcPts val="4205"/>
              </a:lnSpc>
            </a:pPr>
            <a:r>
              <a:rPr lang="en-US" b="true" sz="2628">
                <a:solidFill>
                  <a:srgbClr val="171E19"/>
                </a:solidFill>
                <a:latin typeface="HK Grotesk Bold"/>
                <a:ea typeface="HK Grotesk Bold"/>
                <a:cs typeface="HK Grotesk Bold"/>
                <a:sym typeface="HK Grotesk Bold"/>
              </a:rPr>
              <a:t>AFYN operates in 22 countries globally with over 3,000 members! Each summer, we are hoping to offer an International Youth Forum, where young people from across the world can come together to learn about topics related to human rights, discrimination, and antisemitism. The other Anne Frank Centers are located in Berlin Germany, Buenos Aries, Argentina, the UK, and the Anne Frank House in Amsterdam. We also have a very active partner in Brazil! </a:t>
            </a:r>
          </a:p>
        </p:txBody>
      </p:sp>
      <p:sp>
        <p:nvSpPr>
          <p:cNvPr name="TextBox 7" id="7"/>
          <p:cNvSpPr txBox="true"/>
          <p:nvPr/>
        </p:nvSpPr>
        <p:spPr>
          <a:xfrm rot="0">
            <a:off x="9144000" y="745857"/>
            <a:ext cx="8569593" cy="2280919"/>
          </a:xfrm>
          <a:prstGeom prst="rect">
            <a:avLst/>
          </a:prstGeom>
        </p:spPr>
        <p:txBody>
          <a:bodyPr anchor="t" rtlCol="false" tIns="0" lIns="0" bIns="0" rIns="0">
            <a:spAutoFit/>
          </a:bodyPr>
          <a:lstStyle/>
          <a:p>
            <a:pPr algn="l" marL="0" indent="0" lvl="1">
              <a:lnSpc>
                <a:spcPts val="8799"/>
              </a:lnSpc>
              <a:spcBef>
                <a:spcPct val="0"/>
              </a:spcBef>
            </a:pPr>
            <a:r>
              <a:rPr lang="en-US" sz="8799" spc="-263">
                <a:solidFill>
                  <a:srgbClr val="171E19"/>
                </a:solidFill>
                <a:latin typeface="Anton"/>
                <a:ea typeface="Anton"/>
                <a:cs typeface="Anton"/>
                <a:sym typeface="Anton"/>
              </a:rPr>
              <a:t>AFYN AROUND THE WORLD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7F1CFF"/>
        </a:solidFill>
      </p:bgPr>
    </p:bg>
    <p:spTree>
      <p:nvGrpSpPr>
        <p:cNvPr id="1" name=""/>
        <p:cNvGrpSpPr/>
        <p:nvPr/>
      </p:nvGrpSpPr>
      <p:grpSpPr>
        <a:xfrm>
          <a:off x="0" y="0"/>
          <a:ext cx="0" cy="0"/>
          <a:chOff x="0" y="0"/>
          <a:chExt cx="0" cy="0"/>
        </a:xfrm>
      </p:grpSpPr>
      <p:grpSp>
        <p:nvGrpSpPr>
          <p:cNvPr name="Group 2" id="2"/>
          <p:cNvGrpSpPr/>
          <p:nvPr/>
        </p:nvGrpSpPr>
        <p:grpSpPr>
          <a:xfrm rot="0">
            <a:off x="180900" y="1934484"/>
            <a:ext cx="6727861" cy="8980497"/>
            <a:chOff x="0" y="0"/>
            <a:chExt cx="1771947" cy="2365234"/>
          </a:xfrm>
        </p:grpSpPr>
        <p:sp>
          <p:nvSpPr>
            <p:cNvPr name="Freeform 3" id="3"/>
            <p:cNvSpPr/>
            <p:nvPr/>
          </p:nvSpPr>
          <p:spPr>
            <a:xfrm flipH="false" flipV="false" rot="0">
              <a:off x="0" y="0"/>
              <a:ext cx="1771947" cy="2365234"/>
            </a:xfrm>
            <a:custGeom>
              <a:avLst/>
              <a:gdLst/>
              <a:ahLst/>
              <a:cxnLst/>
              <a:rect r="r" b="b" t="t" l="l"/>
              <a:pathLst>
                <a:path h="2365234" w="1771947">
                  <a:moveTo>
                    <a:pt x="0" y="0"/>
                  </a:moveTo>
                  <a:lnTo>
                    <a:pt x="1771947" y="0"/>
                  </a:lnTo>
                  <a:lnTo>
                    <a:pt x="1771947" y="2365234"/>
                  </a:lnTo>
                  <a:lnTo>
                    <a:pt x="0" y="2365234"/>
                  </a:lnTo>
                  <a:close/>
                </a:path>
              </a:pathLst>
            </a:custGeom>
            <a:solidFill>
              <a:srgbClr val="FF94AD"/>
            </a:solidFill>
          </p:spPr>
        </p:sp>
        <p:sp>
          <p:nvSpPr>
            <p:cNvPr name="TextBox 4" id="4"/>
            <p:cNvSpPr txBox="true"/>
            <p:nvPr/>
          </p:nvSpPr>
          <p:spPr>
            <a:xfrm>
              <a:off x="0" y="-38100"/>
              <a:ext cx="1771947" cy="2403334"/>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544026" y="1658116"/>
            <a:ext cx="6364735" cy="8486314"/>
          </a:xfrm>
          <a:custGeom>
            <a:avLst/>
            <a:gdLst/>
            <a:ahLst/>
            <a:cxnLst/>
            <a:rect r="r" b="b" t="t" l="l"/>
            <a:pathLst>
              <a:path h="8486314" w="6364735">
                <a:moveTo>
                  <a:pt x="0" y="0"/>
                </a:moveTo>
                <a:lnTo>
                  <a:pt x="6364735" y="0"/>
                </a:lnTo>
                <a:lnTo>
                  <a:pt x="6364735" y="8486314"/>
                </a:lnTo>
                <a:lnTo>
                  <a:pt x="0" y="8486314"/>
                </a:lnTo>
                <a:lnTo>
                  <a:pt x="0" y="0"/>
                </a:lnTo>
                <a:close/>
              </a:path>
            </a:pathLst>
          </a:custGeom>
          <a:blipFill>
            <a:blip r:embed="rId2"/>
            <a:stretch>
              <a:fillRect l="0" t="0" r="0" b="0"/>
            </a:stretch>
          </a:blipFill>
        </p:spPr>
      </p:sp>
      <p:grpSp>
        <p:nvGrpSpPr>
          <p:cNvPr name="Group 6" id="6"/>
          <p:cNvGrpSpPr/>
          <p:nvPr/>
        </p:nvGrpSpPr>
        <p:grpSpPr>
          <a:xfrm rot="0">
            <a:off x="7800030" y="2077115"/>
            <a:ext cx="8145073" cy="5982310"/>
            <a:chOff x="0" y="0"/>
            <a:chExt cx="695929" cy="511139"/>
          </a:xfrm>
        </p:grpSpPr>
        <p:sp>
          <p:nvSpPr>
            <p:cNvPr name="Freeform 7" id="7"/>
            <p:cNvSpPr/>
            <p:nvPr/>
          </p:nvSpPr>
          <p:spPr>
            <a:xfrm flipH="false" flipV="false" rot="0">
              <a:off x="0" y="0"/>
              <a:ext cx="695929" cy="511139"/>
            </a:xfrm>
            <a:custGeom>
              <a:avLst/>
              <a:gdLst/>
              <a:ahLst/>
              <a:cxnLst/>
              <a:rect r="r" b="b" t="t" l="l"/>
              <a:pathLst>
                <a:path h="511139" w="695929">
                  <a:moveTo>
                    <a:pt x="619729" y="0"/>
                  </a:moveTo>
                  <a:cubicBezTo>
                    <a:pt x="657829" y="0"/>
                    <a:pt x="695929" y="25400"/>
                    <a:pt x="695929" y="63500"/>
                  </a:cubicBezTo>
                  <a:lnTo>
                    <a:pt x="695929" y="307939"/>
                  </a:lnTo>
                  <a:cubicBezTo>
                    <a:pt x="695929" y="346039"/>
                    <a:pt x="657829" y="384139"/>
                    <a:pt x="619729" y="384139"/>
                  </a:cubicBezTo>
                  <a:lnTo>
                    <a:pt x="266700" y="384139"/>
                  </a:lnTo>
                  <a:lnTo>
                    <a:pt x="127000" y="511139"/>
                  </a:lnTo>
                  <a:lnTo>
                    <a:pt x="127000" y="384139"/>
                  </a:lnTo>
                  <a:lnTo>
                    <a:pt x="76200" y="384139"/>
                  </a:lnTo>
                  <a:cubicBezTo>
                    <a:pt x="38100" y="384139"/>
                    <a:pt x="0" y="346039"/>
                    <a:pt x="0" y="307939"/>
                  </a:cubicBezTo>
                  <a:lnTo>
                    <a:pt x="0" y="63500"/>
                  </a:lnTo>
                  <a:cubicBezTo>
                    <a:pt x="0" y="25400"/>
                    <a:pt x="38100" y="0"/>
                    <a:pt x="76200" y="0"/>
                  </a:cubicBezTo>
                  <a:lnTo>
                    <a:pt x="619729" y="0"/>
                  </a:lnTo>
                  <a:close/>
                </a:path>
              </a:pathLst>
            </a:custGeom>
            <a:solidFill>
              <a:srgbClr val="FF94AD"/>
            </a:solidFill>
          </p:spPr>
        </p:sp>
        <p:sp>
          <p:nvSpPr>
            <p:cNvPr name="TextBox 8" id="8"/>
            <p:cNvSpPr txBox="true"/>
            <p:nvPr/>
          </p:nvSpPr>
          <p:spPr>
            <a:xfrm>
              <a:off x="63500" y="25400"/>
              <a:ext cx="568929" cy="295239"/>
            </a:xfrm>
            <a:prstGeom prst="rect">
              <a:avLst/>
            </a:prstGeom>
          </p:spPr>
          <p:txBody>
            <a:bodyPr anchor="ctr" rtlCol="false" tIns="50800" lIns="50800" bIns="50800" rIns="50800"/>
            <a:lstStyle/>
            <a:p>
              <a:pPr algn="ctr">
                <a:lnSpc>
                  <a:spcPts val="2659"/>
                </a:lnSpc>
              </a:pPr>
            </a:p>
          </p:txBody>
        </p:sp>
      </p:grpSp>
      <p:sp>
        <p:nvSpPr>
          <p:cNvPr name="Freeform 9" id="9"/>
          <p:cNvSpPr/>
          <p:nvPr/>
        </p:nvSpPr>
        <p:spPr>
          <a:xfrm flipH="false" flipV="false" rot="0">
            <a:off x="6908761" y="8431282"/>
            <a:ext cx="11628522" cy="1855718"/>
          </a:xfrm>
          <a:custGeom>
            <a:avLst/>
            <a:gdLst/>
            <a:ahLst/>
            <a:cxnLst/>
            <a:rect r="r" b="b" t="t" l="l"/>
            <a:pathLst>
              <a:path h="1855718" w="11628522">
                <a:moveTo>
                  <a:pt x="0" y="0"/>
                </a:moveTo>
                <a:lnTo>
                  <a:pt x="11628522" y="0"/>
                </a:lnTo>
                <a:lnTo>
                  <a:pt x="11628522" y="1855718"/>
                </a:lnTo>
                <a:lnTo>
                  <a:pt x="0" y="1855718"/>
                </a:lnTo>
                <a:lnTo>
                  <a:pt x="0" y="0"/>
                </a:lnTo>
                <a:close/>
              </a:path>
            </a:pathLst>
          </a:custGeom>
          <a:blipFill>
            <a:blip r:embed="rId3"/>
            <a:stretch>
              <a:fillRect l="0" t="0" r="0" b="0"/>
            </a:stretch>
          </a:blipFill>
        </p:spPr>
      </p:sp>
      <p:sp>
        <p:nvSpPr>
          <p:cNvPr name="Freeform 10" id="10"/>
          <p:cNvSpPr/>
          <p:nvPr/>
        </p:nvSpPr>
        <p:spPr>
          <a:xfrm flipH="false" flipV="false" rot="0">
            <a:off x="15818115" y="155085"/>
            <a:ext cx="2282520" cy="2293253"/>
          </a:xfrm>
          <a:custGeom>
            <a:avLst/>
            <a:gdLst/>
            <a:ahLst/>
            <a:cxnLst/>
            <a:rect r="r" b="b" t="t" l="l"/>
            <a:pathLst>
              <a:path h="2293253" w="2282520">
                <a:moveTo>
                  <a:pt x="0" y="0"/>
                </a:moveTo>
                <a:lnTo>
                  <a:pt x="2282520" y="0"/>
                </a:lnTo>
                <a:lnTo>
                  <a:pt x="2282520" y="2293254"/>
                </a:lnTo>
                <a:lnTo>
                  <a:pt x="0" y="2293254"/>
                </a:lnTo>
                <a:lnTo>
                  <a:pt x="0" y="0"/>
                </a:lnTo>
                <a:close/>
              </a:path>
            </a:pathLst>
          </a:custGeom>
          <a:blipFill>
            <a:blip r:embed="rId4"/>
            <a:stretch>
              <a:fillRect l="0" t="0" r="0" b="0"/>
            </a:stretch>
          </a:blipFill>
        </p:spPr>
      </p:sp>
      <p:sp>
        <p:nvSpPr>
          <p:cNvPr name="TextBox 11" id="11"/>
          <p:cNvSpPr txBox="true"/>
          <p:nvPr/>
        </p:nvSpPr>
        <p:spPr>
          <a:xfrm rot="0">
            <a:off x="8348918" y="2512263"/>
            <a:ext cx="7047296" cy="4118389"/>
          </a:xfrm>
          <a:prstGeom prst="rect">
            <a:avLst/>
          </a:prstGeom>
        </p:spPr>
        <p:txBody>
          <a:bodyPr anchor="t" rtlCol="false" tIns="0" lIns="0" bIns="0" rIns="0">
            <a:spAutoFit/>
          </a:bodyPr>
          <a:lstStyle/>
          <a:p>
            <a:pPr algn="ctr">
              <a:lnSpc>
                <a:spcPts val="5425"/>
              </a:lnSpc>
            </a:pPr>
            <a:r>
              <a:rPr lang="en-US" b="true" sz="3875" spc="-220">
                <a:solidFill>
                  <a:srgbClr val="F6F3EE"/>
                </a:solidFill>
                <a:latin typeface="HK Grotesk Bold"/>
                <a:ea typeface="HK Grotesk Bold"/>
                <a:cs typeface="HK Grotesk Bold"/>
                <a:sym typeface="HK Grotesk Bold"/>
              </a:rPr>
              <a:t>The U.S. Anne Frank Youth Network will be hosting a domestic conference every summer! Stay tuned for details about the summer 2027 conference! </a:t>
            </a:r>
          </a:p>
          <a:p>
            <a:pPr algn="ctr">
              <a:lnSpc>
                <a:spcPts val="5425"/>
              </a:lnSpc>
            </a:pPr>
          </a:p>
        </p:txBody>
      </p:sp>
      <p:sp>
        <p:nvSpPr>
          <p:cNvPr name="TextBox 12" id="12"/>
          <p:cNvSpPr txBox="true"/>
          <p:nvPr/>
        </p:nvSpPr>
        <p:spPr>
          <a:xfrm rot="0">
            <a:off x="3544831" y="340581"/>
            <a:ext cx="11198339" cy="2257407"/>
          </a:xfrm>
          <a:prstGeom prst="rect">
            <a:avLst/>
          </a:prstGeom>
        </p:spPr>
        <p:txBody>
          <a:bodyPr anchor="t" rtlCol="false" tIns="0" lIns="0" bIns="0" rIns="0">
            <a:spAutoFit/>
          </a:bodyPr>
          <a:lstStyle/>
          <a:p>
            <a:pPr algn="ctr">
              <a:lnSpc>
                <a:spcPts val="10392"/>
              </a:lnSpc>
            </a:pPr>
            <a:r>
              <a:rPr lang="en-US" b="true" sz="7423">
                <a:solidFill>
                  <a:srgbClr val="F6F3EE"/>
                </a:solidFill>
                <a:latin typeface="Mono45 Headline Bold"/>
                <a:ea typeface="Mono45 Headline Bold"/>
                <a:cs typeface="Mono45 Headline Bold"/>
                <a:sym typeface="Mono45 Headline Bold"/>
              </a:rPr>
              <a:t>AFYN Domestic conferences! </a:t>
            </a:r>
          </a:p>
          <a:p>
            <a:pPr algn="ctr">
              <a:lnSpc>
                <a:spcPts val="7525"/>
              </a:lnSpc>
            </a:pPr>
            <a:r>
              <a:rPr lang="en-US" sz="5375">
                <a:solidFill>
                  <a:srgbClr val="F6F3EE"/>
                </a:solidFill>
                <a:latin typeface="Libre Franklin"/>
                <a:ea typeface="Libre Franklin"/>
                <a:cs typeface="Libre Franklin"/>
                <a:sym typeface="Libre Franklin"/>
              </a:rPr>
              <a:t>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6F3EE"/>
        </a:solidFill>
      </p:bgPr>
    </p:bg>
    <p:spTree>
      <p:nvGrpSpPr>
        <p:cNvPr id="1" name=""/>
        <p:cNvGrpSpPr/>
        <p:nvPr/>
      </p:nvGrpSpPr>
      <p:grpSpPr>
        <a:xfrm>
          <a:off x="0" y="0"/>
          <a:ext cx="0" cy="0"/>
          <a:chOff x="0" y="0"/>
          <a:chExt cx="0" cy="0"/>
        </a:xfrm>
      </p:grpSpPr>
      <p:grpSp>
        <p:nvGrpSpPr>
          <p:cNvPr name="Group 2" id="2"/>
          <p:cNvGrpSpPr/>
          <p:nvPr/>
        </p:nvGrpSpPr>
        <p:grpSpPr>
          <a:xfrm rot="0">
            <a:off x="-274636" y="3207322"/>
            <a:ext cx="5246370" cy="5246370"/>
            <a:chOff x="0" y="0"/>
            <a:chExt cx="6350000" cy="6350000"/>
          </a:xfrm>
        </p:grpSpPr>
        <p:sp>
          <p:nvSpPr>
            <p:cNvPr name="Freeform 3" id="3"/>
            <p:cNvSpPr/>
            <p:nvPr/>
          </p:nvSpPr>
          <p:spPr>
            <a:xfrm flipH="false" flipV="false" rot="0">
              <a:off x="0" y="0"/>
              <a:ext cx="6352540" cy="6351270"/>
            </a:xfrm>
            <a:custGeom>
              <a:avLst/>
              <a:gdLst/>
              <a:ahLst/>
              <a:cxnLst/>
              <a:rect r="r" b="b" t="t" l="l"/>
              <a:pathLst>
                <a:path h="6351270" w="6352540">
                  <a:moveTo>
                    <a:pt x="5472430" y="2223770"/>
                  </a:moveTo>
                  <a:cubicBezTo>
                    <a:pt x="5795010" y="1845310"/>
                    <a:pt x="5772150" y="1281430"/>
                    <a:pt x="5420360" y="929640"/>
                  </a:cubicBezTo>
                  <a:cubicBezTo>
                    <a:pt x="5068570" y="577850"/>
                    <a:pt x="4505960" y="554990"/>
                    <a:pt x="4126230" y="877570"/>
                  </a:cubicBezTo>
                  <a:cubicBezTo>
                    <a:pt x="4086860" y="382270"/>
                    <a:pt x="3672840" y="0"/>
                    <a:pt x="3175000" y="0"/>
                  </a:cubicBezTo>
                  <a:cubicBezTo>
                    <a:pt x="2677160" y="0"/>
                    <a:pt x="2263140" y="382270"/>
                    <a:pt x="2223770" y="878840"/>
                  </a:cubicBezTo>
                  <a:cubicBezTo>
                    <a:pt x="1845310" y="556260"/>
                    <a:pt x="1281430" y="579120"/>
                    <a:pt x="929640" y="930910"/>
                  </a:cubicBezTo>
                  <a:cubicBezTo>
                    <a:pt x="577850" y="1282700"/>
                    <a:pt x="554990" y="1845310"/>
                    <a:pt x="877570" y="2225040"/>
                  </a:cubicBezTo>
                  <a:cubicBezTo>
                    <a:pt x="382270" y="2263140"/>
                    <a:pt x="0" y="2677160"/>
                    <a:pt x="0" y="3175000"/>
                  </a:cubicBezTo>
                  <a:cubicBezTo>
                    <a:pt x="0" y="3672840"/>
                    <a:pt x="382270" y="4086860"/>
                    <a:pt x="878840" y="4126230"/>
                  </a:cubicBezTo>
                  <a:cubicBezTo>
                    <a:pt x="556260" y="4504690"/>
                    <a:pt x="579120" y="5068570"/>
                    <a:pt x="930910" y="5420360"/>
                  </a:cubicBezTo>
                  <a:cubicBezTo>
                    <a:pt x="1282700" y="5772150"/>
                    <a:pt x="1845310" y="5795010"/>
                    <a:pt x="2225040" y="5472430"/>
                  </a:cubicBezTo>
                  <a:cubicBezTo>
                    <a:pt x="2264410" y="5969000"/>
                    <a:pt x="2678430" y="6351270"/>
                    <a:pt x="3176270" y="6351270"/>
                  </a:cubicBezTo>
                  <a:cubicBezTo>
                    <a:pt x="3674110" y="6351270"/>
                    <a:pt x="4088130" y="5969000"/>
                    <a:pt x="4127500" y="5473700"/>
                  </a:cubicBezTo>
                  <a:cubicBezTo>
                    <a:pt x="4505960" y="5796280"/>
                    <a:pt x="5069840" y="5773420"/>
                    <a:pt x="5421630" y="5421630"/>
                  </a:cubicBezTo>
                  <a:cubicBezTo>
                    <a:pt x="5773420" y="5069840"/>
                    <a:pt x="5796280" y="4507230"/>
                    <a:pt x="5473700" y="4127500"/>
                  </a:cubicBezTo>
                  <a:cubicBezTo>
                    <a:pt x="5970270" y="4088130"/>
                    <a:pt x="6352540" y="3674110"/>
                    <a:pt x="6352540" y="3176270"/>
                  </a:cubicBezTo>
                  <a:cubicBezTo>
                    <a:pt x="6350000" y="2677160"/>
                    <a:pt x="5967730" y="2263140"/>
                    <a:pt x="5472430" y="2223770"/>
                  </a:cubicBezTo>
                  <a:close/>
                </a:path>
              </a:pathLst>
            </a:custGeom>
            <a:blipFill>
              <a:blip r:embed="rId2"/>
              <a:stretch>
                <a:fillRect l="-16734" t="0" r="-16734" b="0"/>
              </a:stretch>
            </a:blipFill>
          </p:spPr>
        </p:sp>
      </p:grpSp>
      <p:grpSp>
        <p:nvGrpSpPr>
          <p:cNvPr name="Group 4" id="4"/>
          <p:cNvGrpSpPr/>
          <p:nvPr/>
        </p:nvGrpSpPr>
        <p:grpSpPr>
          <a:xfrm rot="0">
            <a:off x="11553926" y="356667"/>
            <a:ext cx="6405226" cy="4446272"/>
            <a:chOff x="0" y="0"/>
            <a:chExt cx="7848732" cy="5448300"/>
          </a:xfrm>
        </p:grpSpPr>
        <p:sp>
          <p:nvSpPr>
            <p:cNvPr name="Freeform 5" id="5"/>
            <p:cNvSpPr/>
            <p:nvPr/>
          </p:nvSpPr>
          <p:spPr>
            <a:xfrm flipH="false" flipV="false" rot="0">
              <a:off x="21082" y="0"/>
              <a:ext cx="7827002" cy="5448300"/>
            </a:xfrm>
            <a:custGeom>
              <a:avLst/>
              <a:gdLst/>
              <a:ahLst/>
              <a:cxnLst/>
              <a:rect r="r" b="b" t="t" l="l"/>
              <a:pathLst>
                <a:path h="5448300" w="7827002">
                  <a:moveTo>
                    <a:pt x="2565030" y="1812852"/>
                  </a:moveTo>
                  <a:cubicBezTo>
                    <a:pt x="2606515" y="1816934"/>
                    <a:pt x="2628941" y="1776460"/>
                    <a:pt x="2599314" y="1751162"/>
                  </a:cubicBezTo>
                  <a:cubicBezTo>
                    <a:pt x="2324275" y="1516310"/>
                    <a:pt x="1185148" y="435870"/>
                    <a:pt x="3007877" y="85760"/>
                  </a:cubicBezTo>
                  <a:cubicBezTo>
                    <a:pt x="5070599" y="-310448"/>
                    <a:pt x="5415420" y="757094"/>
                    <a:pt x="4773512" y="1431049"/>
                  </a:cubicBezTo>
                  <a:cubicBezTo>
                    <a:pt x="4773512" y="1431049"/>
                    <a:pt x="4665159" y="1552438"/>
                    <a:pt x="4863138" y="1499255"/>
                  </a:cubicBezTo>
                  <a:cubicBezTo>
                    <a:pt x="5060983" y="1446107"/>
                    <a:pt x="5208726" y="444317"/>
                    <a:pt x="6612824" y="638185"/>
                  </a:cubicBezTo>
                  <a:cubicBezTo>
                    <a:pt x="8021524" y="838987"/>
                    <a:pt x="8128691" y="2644777"/>
                    <a:pt x="6240698" y="2837287"/>
                  </a:cubicBezTo>
                  <a:lnTo>
                    <a:pt x="5858608" y="2858944"/>
                  </a:lnTo>
                  <a:cubicBezTo>
                    <a:pt x="5858608" y="2858944"/>
                    <a:pt x="5703200" y="2929013"/>
                    <a:pt x="6023635" y="2936774"/>
                  </a:cubicBezTo>
                  <a:cubicBezTo>
                    <a:pt x="6345677" y="2944575"/>
                    <a:pt x="7878529" y="3023181"/>
                    <a:pt x="7825667" y="3891185"/>
                  </a:cubicBezTo>
                  <a:cubicBezTo>
                    <a:pt x="7766389" y="4684793"/>
                    <a:pt x="6695972" y="5430251"/>
                    <a:pt x="5274307" y="4752637"/>
                  </a:cubicBezTo>
                  <a:cubicBezTo>
                    <a:pt x="4874953" y="4562292"/>
                    <a:pt x="4560212" y="4274506"/>
                    <a:pt x="4365495" y="3934072"/>
                  </a:cubicBezTo>
                  <a:cubicBezTo>
                    <a:pt x="4365495" y="3934072"/>
                    <a:pt x="4279444" y="3870914"/>
                    <a:pt x="4333622" y="4125033"/>
                  </a:cubicBezTo>
                  <a:cubicBezTo>
                    <a:pt x="4388717" y="4383451"/>
                    <a:pt x="4524655" y="5503219"/>
                    <a:pt x="2476147" y="5446198"/>
                  </a:cubicBezTo>
                  <a:cubicBezTo>
                    <a:pt x="488588" y="5390873"/>
                    <a:pt x="536726" y="3961845"/>
                    <a:pt x="2204999" y="3371505"/>
                  </a:cubicBezTo>
                  <a:cubicBezTo>
                    <a:pt x="2204999" y="3371505"/>
                    <a:pt x="2241071" y="3240657"/>
                    <a:pt x="2043781" y="3295823"/>
                  </a:cubicBezTo>
                  <a:cubicBezTo>
                    <a:pt x="1846335" y="3351032"/>
                    <a:pt x="742308" y="3820709"/>
                    <a:pt x="240598" y="3389597"/>
                  </a:cubicBezTo>
                  <a:cubicBezTo>
                    <a:pt x="-201410" y="2973323"/>
                    <a:pt x="-60761" y="1622742"/>
                    <a:pt x="882779" y="1388072"/>
                  </a:cubicBezTo>
                  <a:cubicBezTo>
                    <a:pt x="1606058" y="1209946"/>
                    <a:pt x="1983931" y="1455771"/>
                    <a:pt x="2125067" y="1585176"/>
                  </a:cubicBezTo>
                  <a:cubicBezTo>
                    <a:pt x="2214746" y="1667401"/>
                    <a:pt x="2321562" y="1736895"/>
                    <a:pt x="2443411" y="1781796"/>
                  </a:cubicBezTo>
                  <a:cubicBezTo>
                    <a:pt x="2485768" y="1797404"/>
                    <a:pt x="2527954" y="1809205"/>
                    <a:pt x="2565030" y="1812852"/>
                  </a:cubicBezTo>
                  <a:close/>
                </a:path>
              </a:pathLst>
            </a:custGeom>
            <a:blipFill>
              <a:blip r:embed="rId3"/>
              <a:stretch>
                <a:fillRect l="-2301" t="0" r="-2301" b="0"/>
              </a:stretch>
            </a:blipFill>
          </p:spPr>
        </p:sp>
      </p:grpSp>
      <p:sp>
        <p:nvSpPr>
          <p:cNvPr name="TextBox 6" id="6"/>
          <p:cNvSpPr txBox="true"/>
          <p:nvPr/>
        </p:nvSpPr>
        <p:spPr>
          <a:xfrm rot="0">
            <a:off x="5441708" y="2446453"/>
            <a:ext cx="4961947" cy="5519320"/>
          </a:xfrm>
          <a:prstGeom prst="rect">
            <a:avLst/>
          </a:prstGeom>
        </p:spPr>
        <p:txBody>
          <a:bodyPr anchor="t" rtlCol="false" tIns="0" lIns="0" bIns="0" rIns="0">
            <a:spAutoFit/>
          </a:bodyPr>
          <a:lstStyle/>
          <a:p>
            <a:pPr algn="l" marL="0" indent="0" lvl="0">
              <a:lnSpc>
                <a:spcPts val="5520"/>
              </a:lnSpc>
            </a:pPr>
            <a:r>
              <a:rPr lang="en-US" b="true" sz="3450">
                <a:solidFill>
                  <a:srgbClr val="000000"/>
                </a:solidFill>
                <a:latin typeface="HK Grotesk Bold"/>
                <a:ea typeface="HK Grotesk Bold"/>
                <a:cs typeface="HK Grotesk Bold"/>
                <a:sym typeface="HK Grotesk Bold"/>
              </a:rPr>
              <a:t>In order for all participants of the network to remain active and eligible for conferences and international travel, they must complete an action project each school year. </a:t>
            </a:r>
          </a:p>
        </p:txBody>
      </p:sp>
      <p:sp>
        <p:nvSpPr>
          <p:cNvPr name="TextBox 7" id="7"/>
          <p:cNvSpPr txBox="true"/>
          <p:nvPr/>
        </p:nvSpPr>
        <p:spPr>
          <a:xfrm rot="0">
            <a:off x="630723" y="451917"/>
            <a:ext cx="13341558" cy="1588770"/>
          </a:xfrm>
          <a:prstGeom prst="rect">
            <a:avLst/>
          </a:prstGeom>
        </p:spPr>
        <p:txBody>
          <a:bodyPr anchor="t" rtlCol="false" tIns="0" lIns="0" bIns="0" rIns="0">
            <a:spAutoFit/>
          </a:bodyPr>
          <a:lstStyle/>
          <a:p>
            <a:pPr algn="l" marL="0" indent="0" lvl="0">
              <a:lnSpc>
                <a:spcPts val="12210"/>
              </a:lnSpc>
              <a:spcBef>
                <a:spcPct val="0"/>
              </a:spcBef>
            </a:pPr>
            <a:r>
              <a:rPr lang="en-US" b="true" sz="11100">
                <a:solidFill>
                  <a:srgbClr val="000000"/>
                </a:solidFill>
                <a:latin typeface="Mono45 Headline Bold"/>
                <a:ea typeface="Mono45 Headline Bold"/>
                <a:cs typeface="Mono45 Headline Bold"/>
                <a:sym typeface="Mono45 Headline Bold"/>
              </a:rPr>
              <a:t>ACTION PROJECTS</a:t>
            </a:r>
          </a:p>
        </p:txBody>
      </p:sp>
      <p:sp>
        <p:nvSpPr>
          <p:cNvPr name="TextBox 8" id="8"/>
          <p:cNvSpPr txBox="true"/>
          <p:nvPr/>
        </p:nvSpPr>
        <p:spPr>
          <a:xfrm rot="0">
            <a:off x="11070023" y="5419211"/>
            <a:ext cx="7217977" cy="4630097"/>
          </a:xfrm>
          <a:prstGeom prst="rect">
            <a:avLst/>
          </a:prstGeom>
        </p:spPr>
        <p:txBody>
          <a:bodyPr anchor="t" rtlCol="false" tIns="0" lIns="0" bIns="0" rIns="0">
            <a:spAutoFit/>
          </a:bodyPr>
          <a:lstStyle/>
          <a:p>
            <a:pPr algn="l" marL="0" indent="0" lvl="0">
              <a:lnSpc>
                <a:spcPts val="5291"/>
              </a:lnSpc>
            </a:pPr>
            <a:r>
              <a:rPr lang="en-US" b="true" sz="3307">
                <a:solidFill>
                  <a:srgbClr val="000000"/>
                </a:solidFill>
                <a:latin typeface="HK Grotesk Bold"/>
                <a:ea typeface="HK Grotesk Bold"/>
                <a:cs typeface="HK Grotesk Bold"/>
                <a:sym typeface="HK Grotesk Bold"/>
              </a:rPr>
              <a:t>An action project is a project, workshop, campaign that positively impacts your community. You can create a project at your school, university, or somewhere else in your community where you are active and see a need for change!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A0041"/>
        </a:solidFill>
      </p:bgPr>
    </p:bg>
    <p:spTree>
      <p:nvGrpSpPr>
        <p:cNvPr id="1" name=""/>
        <p:cNvGrpSpPr/>
        <p:nvPr/>
      </p:nvGrpSpPr>
      <p:grpSpPr>
        <a:xfrm>
          <a:off x="0" y="0"/>
          <a:ext cx="0" cy="0"/>
          <a:chOff x="0" y="0"/>
          <a:chExt cx="0" cy="0"/>
        </a:xfrm>
      </p:grpSpPr>
      <p:grpSp>
        <p:nvGrpSpPr>
          <p:cNvPr name="Group 2" id="2"/>
          <p:cNvGrpSpPr/>
          <p:nvPr/>
        </p:nvGrpSpPr>
        <p:grpSpPr>
          <a:xfrm rot="0">
            <a:off x="5397849" y="2822421"/>
            <a:ext cx="6589597" cy="6589271"/>
            <a:chOff x="0" y="0"/>
            <a:chExt cx="1020901" cy="1020850"/>
          </a:xfrm>
        </p:grpSpPr>
        <p:sp>
          <p:nvSpPr>
            <p:cNvPr name="Freeform 3" id="3"/>
            <p:cNvSpPr/>
            <p:nvPr/>
          </p:nvSpPr>
          <p:spPr>
            <a:xfrm flipH="false" flipV="false" rot="0">
              <a:off x="0" y="0"/>
              <a:ext cx="1020901" cy="1020850"/>
            </a:xfrm>
            <a:custGeom>
              <a:avLst/>
              <a:gdLst/>
              <a:ahLst/>
              <a:cxnLst/>
              <a:rect r="r" b="b" t="t" l="l"/>
              <a:pathLst>
                <a:path h="1020850" w="1020901">
                  <a:moveTo>
                    <a:pt x="0" y="0"/>
                  </a:moveTo>
                  <a:lnTo>
                    <a:pt x="1020901" y="0"/>
                  </a:lnTo>
                  <a:lnTo>
                    <a:pt x="1020901" y="1020850"/>
                  </a:lnTo>
                  <a:lnTo>
                    <a:pt x="0" y="1020850"/>
                  </a:lnTo>
                  <a:close/>
                </a:path>
              </a:pathLst>
            </a:custGeom>
            <a:blipFill>
              <a:blip r:embed="rId2"/>
              <a:stretch>
                <a:fillRect l="0" t="-24127" r="0" b="-24127"/>
              </a:stretch>
            </a:blipFill>
          </p:spPr>
        </p:sp>
      </p:grpSp>
      <p:sp>
        <p:nvSpPr>
          <p:cNvPr name="TextBox 4" id="4"/>
          <p:cNvSpPr txBox="true"/>
          <p:nvPr/>
        </p:nvSpPr>
        <p:spPr>
          <a:xfrm rot="0">
            <a:off x="1908691" y="488325"/>
            <a:ext cx="14470618" cy="1990696"/>
          </a:xfrm>
          <a:prstGeom prst="rect">
            <a:avLst/>
          </a:prstGeom>
        </p:spPr>
        <p:txBody>
          <a:bodyPr anchor="t" rtlCol="false" tIns="0" lIns="0" bIns="0" rIns="0">
            <a:spAutoFit/>
          </a:bodyPr>
          <a:lstStyle/>
          <a:p>
            <a:pPr algn="ctr" marL="0" indent="0" lvl="1">
              <a:lnSpc>
                <a:spcPts val="14998"/>
              </a:lnSpc>
              <a:spcBef>
                <a:spcPct val="0"/>
              </a:spcBef>
            </a:pPr>
            <a:r>
              <a:rPr lang="en-US" b="true" sz="14998" spc="-449">
                <a:solidFill>
                  <a:srgbClr val="F6F3EE"/>
                </a:solidFill>
                <a:latin typeface="Mono45 Headline Bold"/>
                <a:ea typeface="Mono45 Headline Bold"/>
                <a:cs typeface="Mono45 Headline Bold"/>
                <a:sym typeface="Mono45 Headline Bold"/>
              </a:rPr>
              <a:t>QUESTIONS?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DAGzEobJQDU</dc:identifier>
  <dcterms:modified xsi:type="dcterms:W3CDTF">2011-08-01T06:04:30Z</dcterms:modified>
  <cp:revision>1</cp:revision>
  <dc:title>AFYN</dc:title>
</cp:coreProperties>
</file>